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4" r:id="rId3"/>
    <p:sldId id="272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82" r:id="rId12"/>
    <p:sldId id="283" r:id="rId13"/>
    <p:sldId id="284" r:id="rId14"/>
    <p:sldId id="285" r:id="rId15"/>
    <p:sldId id="286" r:id="rId16"/>
    <p:sldId id="287" r:id="rId17"/>
    <p:sldId id="288" r:id="rId18"/>
    <p:sldId id="290" r:id="rId19"/>
    <p:sldId id="292" r:id="rId20"/>
    <p:sldId id="271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28" autoAdjust="0"/>
    <p:restoredTop sz="94660"/>
  </p:normalViewPr>
  <p:slideViewPr>
    <p:cSldViewPr>
      <p:cViewPr varScale="1">
        <p:scale>
          <a:sx n="64" d="100"/>
          <a:sy n="64" d="100"/>
        </p:scale>
        <p:origin x="158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228600" y="0"/>
            <a:ext cx="9372600" cy="2762250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Формы земной поверхности</a:t>
            </a:r>
            <a:endParaRPr lang="ru-RU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0" y="5105400"/>
            <a:ext cx="6400800" cy="1752600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Сулейманова </a:t>
            </a:r>
            <a:r>
              <a:rPr lang="ru-RU" dirty="0" err="1"/>
              <a:t>П</a:t>
            </a:r>
            <a:r>
              <a:rPr lang="ru-RU" dirty="0" err="1" smtClean="0"/>
              <a:t>атимат</a:t>
            </a:r>
            <a:r>
              <a:rPr lang="ru-RU" dirty="0" smtClean="0"/>
              <a:t> </a:t>
            </a:r>
            <a:r>
              <a:rPr lang="ru-RU" dirty="0"/>
              <a:t>М</a:t>
            </a:r>
            <a:r>
              <a:rPr lang="ru-RU" dirty="0" smtClean="0"/>
              <a:t>агомедовна</a:t>
            </a:r>
          </a:p>
          <a:p>
            <a:r>
              <a:rPr lang="ru-RU" dirty="0" smtClean="0"/>
              <a:t>учитель начальных классов</a:t>
            </a:r>
          </a:p>
          <a:p>
            <a:r>
              <a:rPr lang="ru-RU" smtClean="0"/>
              <a:t>МКОУ АСОШ</a:t>
            </a:r>
            <a:endParaRPr lang="ru-RU" dirty="0" smtClean="0"/>
          </a:p>
        </p:txBody>
      </p:sp>
      <p:pic>
        <p:nvPicPr>
          <p:cNvPr id="4" name="Picture 3" descr="61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7087" y="2224087"/>
            <a:ext cx="2409825" cy="2409825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JqMFf.png"/>
          <p:cNvPicPr>
            <a:picLocks noChangeAspect="1"/>
          </p:cNvPicPr>
          <p:nvPr/>
        </p:nvPicPr>
        <p:blipFill>
          <a:blip r:embed="rId2"/>
          <a:srcRect l="4801" t="8001" r="5188" b="5988"/>
          <a:stretch>
            <a:fillRect/>
          </a:stretch>
        </p:blipFill>
        <p:spPr>
          <a:xfrm>
            <a:off x="457200" y="3733800"/>
            <a:ext cx="4651744" cy="2667000"/>
          </a:xfrm>
          <a:prstGeom prst="rect">
            <a:avLst/>
          </a:prstGeom>
        </p:spPr>
      </p:pic>
      <p:pic>
        <p:nvPicPr>
          <p:cNvPr id="3" name="Picture 2" descr="moskva-derevo-s-pozheltevshimi-listyami-na-krutom-0002828922-preview.jpg"/>
          <p:cNvPicPr>
            <a:picLocks noChangeAspect="1"/>
          </p:cNvPicPr>
          <p:nvPr/>
        </p:nvPicPr>
        <p:blipFill>
          <a:blip r:embed="rId3"/>
          <a:srcRect l="4545" t="3333" r="13636" b="3333"/>
          <a:stretch>
            <a:fillRect/>
          </a:stretch>
        </p:blipFill>
        <p:spPr>
          <a:xfrm>
            <a:off x="5410200" y="838200"/>
            <a:ext cx="3477986" cy="54102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196002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Подумай!</a:t>
            </a:r>
            <a:endParaRPr lang="ru-RU" sz="3200" dirty="0"/>
          </a:p>
        </p:txBody>
      </p:sp>
      <p:sp>
        <p:nvSpPr>
          <p:cNvPr id="5" name="Rectangle 4"/>
          <p:cNvSpPr/>
          <p:nvPr/>
        </p:nvSpPr>
        <p:spPr>
          <a:xfrm>
            <a:off x="1676400" y="0"/>
            <a:ext cx="9753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/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Какой бывает склон?</a:t>
            </a:r>
            <a:endParaRPr lang="ru-RU" sz="3200" dirty="0"/>
          </a:p>
        </p:txBody>
      </p:sp>
      <p:sp>
        <p:nvSpPr>
          <p:cNvPr id="6" name="Rectangle 5"/>
          <p:cNvSpPr/>
          <p:nvPr/>
        </p:nvSpPr>
        <p:spPr>
          <a:xfrm>
            <a:off x="609600" y="3733800"/>
            <a:ext cx="17181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пологий</a:t>
            </a:r>
            <a:endParaRPr lang="ru-RU" sz="3200" dirty="0"/>
          </a:p>
        </p:txBody>
      </p:sp>
      <p:sp>
        <p:nvSpPr>
          <p:cNvPr id="7" name="Rectangle 6"/>
          <p:cNvSpPr/>
          <p:nvPr/>
        </p:nvSpPr>
        <p:spPr>
          <a:xfrm>
            <a:off x="5486400" y="838200"/>
            <a:ext cx="14883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крутой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  <p:bldP spid="7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381000" y="533400"/>
            <a:ext cx="9753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/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На равнинах встречаются возвышения – холмы.</a:t>
            </a:r>
          </a:p>
          <a:p>
            <a:pPr marL="514350" indent="-514350"/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А как называются понижения???</a:t>
            </a:r>
            <a:endParaRPr lang="ru-RU" sz="3200" dirty="0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96002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Подумай!</a:t>
            </a:r>
            <a:endParaRPr lang="ru-RU" sz="3200" dirty="0"/>
          </a:p>
        </p:txBody>
      </p:sp>
      <p:sp>
        <p:nvSpPr>
          <p:cNvPr id="4" name="Rectangle 3"/>
          <p:cNvSpPr/>
          <p:nvPr/>
        </p:nvSpPr>
        <p:spPr>
          <a:xfrm>
            <a:off x="3657600" y="1828800"/>
            <a:ext cx="14568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овраги</a:t>
            </a:r>
            <a:endParaRPr lang="ru-RU" sz="3200" dirty="0"/>
          </a:p>
        </p:txBody>
      </p:sp>
      <p:pic>
        <p:nvPicPr>
          <p:cNvPr id="6" name="Picture 5" descr="1272681276_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2438400"/>
            <a:ext cx="5943600" cy="4229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3337p585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533400"/>
            <a:ext cx="6705600" cy="324910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362200" y="0"/>
            <a:ext cx="41308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Образование   оврага</a:t>
            </a:r>
            <a:endParaRPr lang="ru-RU" sz="3200" dirty="0"/>
          </a:p>
        </p:txBody>
      </p:sp>
      <p:sp>
        <p:nvSpPr>
          <p:cNvPr id="4" name="Rectangle 3"/>
          <p:cNvSpPr/>
          <p:nvPr/>
        </p:nvSpPr>
        <p:spPr>
          <a:xfrm>
            <a:off x="2590800" y="4038600"/>
            <a:ext cx="4385368" cy="35394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рытвина</a:t>
            </a:r>
          </a:p>
          <a:p>
            <a:pPr algn="ctr"/>
            <a:r>
              <a:rPr lang="ru-RU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талые и дождевые воды</a:t>
            </a:r>
          </a:p>
          <a:p>
            <a:pPr algn="ctr"/>
            <a:endParaRPr lang="ru-RU" sz="3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овраг</a:t>
            </a:r>
          </a:p>
          <a:p>
            <a:pPr algn="ctr"/>
            <a:endParaRPr lang="ru-RU" sz="3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sz="3200" dirty="0"/>
          </a:p>
        </p:txBody>
      </p:sp>
      <p:cxnSp>
        <p:nvCxnSpPr>
          <p:cNvPr id="9" name="Straight Arrow Connector 8"/>
          <p:cNvCxnSpPr/>
          <p:nvPr/>
        </p:nvCxnSpPr>
        <p:spPr>
          <a:xfrm rot="5400000">
            <a:off x="4457700" y="4838700"/>
            <a:ext cx="685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5400000">
            <a:off x="4458494" y="5828506"/>
            <a:ext cx="685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72696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Подумай!     </a:t>
            </a:r>
            <a:r>
              <a:rPr lang="ru-RU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Овраг – польза или вред???</a:t>
            </a:r>
            <a:endParaRPr lang="ru-RU" sz="3200" dirty="0"/>
          </a:p>
        </p:txBody>
      </p:sp>
      <p:sp>
        <p:nvSpPr>
          <p:cNvPr id="3" name="Rectangle 2"/>
          <p:cNvSpPr/>
          <p:nvPr/>
        </p:nvSpPr>
        <p:spPr>
          <a:xfrm>
            <a:off x="0" y="533400"/>
            <a:ext cx="9144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ctr"/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Овраги приносят вред, разрушая верхний плодородный слой почвы!</a:t>
            </a:r>
          </a:p>
          <a:p>
            <a:pPr marL="514350" indent="-514350" algn="ctr"/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Способ борьбы: </a:t>
            </a:r>
          </a:p>
          <a:p>
            <a:pPr marL="514350" indent="-514350" algn="ctr"/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высаживать по краям оврага деревья и кустарники! Корни растений не дают разрушаться почве!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88384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Отгадай!</a:t>
            </a:r>
            <a:endParaRPr lang="ru-RU" sz="3200" dirty="0"/>
          </a:p>
        </p:txBody>
      </p:sp>
      <p:sp>
        <p:nvSpPr>
          <p:cNvPr id="3" name="Rectangle 2"/>
          <p:cNvSpPr/>
          <p:nvPr/>
        </p:nvSpPr>
        <p:spPr>
          <a:xfrm>
            <a:off x="0" y="609600"/>
            <a:ext cx="8991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ctr"/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жарком лете я стою,</a:t>
            </a:r>
          </a:p>
          <a:p>
            <a:pPr marL="514350" indent="-514350" algn="ctr"/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Шапкой зиму достаю.</a:t>
            </a:r>
            <a:endParaRPr lang="ru-RU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S001xgg13706265764562915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2057400"/>
            <a:ext cx="5856332" cy="40811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8db_6e4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4000"/>
            <a:ext cx="9144000" cy="53340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1905000" y="3429000"/>
            <a:ext cx="1828800" cy="2133600"/>
          </a:xfrm>
          <a:prstGeom prst="ellipse">
            <a:avLst/>
          </a:prstGeom>
          <a:noFill/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Oval 3"/>
          <p:cNvSpPr/>
          <p:nvPr/>
        </p:nvSpPr>
        <p:spPr>
          <a:xfrm rot="3801586">
            <a:off x="-144445" y="4740432"/>
            <a:ext cx="1388048" cy="533400"/>
          </a:xfrm>
          <a:prstGeom prst="ellipse">
            <a:avLst/>
          </a:prstGeom>
          <a:noFill/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8991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ctr"/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3200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Гора</a:t>
            </a: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– возвышенность более 200 метров над окружающей местностью.  На карте обозначена коричневым цветом.</a:t>
            </a:r>
            <a:endParaRPr lang="ru-RU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34794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Кавказские  горы</a:t>
            </a:r>
            <a:endParaRPr lang="ru-RU" sz="3200" dirty="0"/>
          </a:p>
        </p:txBody>
      </p:sp>
      <p:pic>
        <p:nvPicPr>
          <p:cNvPr id="3" name="Picture 2" descr="35236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066799"/>
            <a:ext cx="6817402" cy="47527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95400" y="0"/>
            <a:ext cx="64786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Самая   высокая   гора  -  Эльбрус</a:t>
            </a:r>
            <a:endParaRPr lang="ru-RU" sz="3200" dirty="0"/>
          </a:p>
        </p:txBody>
      </p:sp>
      <p:pic>
        <p:nvPicPr>
          <p:cNvPr id="3" name="Picture 2" descr="0a301a58257ab4cd5df41d696e09ba4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1066800"/>
            <a:ext cx="6642100" cy="498668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209800" y="6019800"/>
            <a:ext cx="41176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Высота  8848  метров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5.jpg"/>
          <p:cNvPicPr>
            <a:picLocks noChangeAspect="1"/>
          </p:cNvPicPr>
          <p:nvPr/>
        </p:nvPicPr>
        <p:blipFill>
          <a:blip r:embed="rId2"/>
          <a:srcRect t="22341"/>
          <a:stretch>
            <a:fillRect/>
          </a:stretch>
        </p:blipFill>
        <p:spPr>
          <a:xfrm>
            <a:off x="990600" y="1143000"/>
            <a:ext cx="7171340" cy="41678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609600"/>
            <a:ext cx="89916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/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Контрольные вопросы:</a:t>
            </a:r>
          </a:p>
          <a:p>
            <a:pPr marL="514350" indent="-514350">
              <a:buAutoNum type="arabicPeriod"/>
            </a:pPr>
            <a:endParaRPr lang="ru-RU" sz="3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/>
            </a:pP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 каких формах земной поверхности узнали?</a:t>
            </a:r>
          </a:p>
          <a:p>
            <a:pPr marL="514350" indent="-514350">
              <a:buAutoNum type="arabicPeriod"/>
            </a:pP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Что такое холм?</a:t>
            </a:r>
          </a:p>
          <a:p>
            <a:pPr marL="514350" indent="-514350">
              <a:buAutoNum type="arabicPeriod"/>
            </a:pP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Что такое гора?</a:t>
            </a:r>
          </a:p>
          <a:p>
            <a:pPr marL="514350" indent="-514350">
              <a:buAutoNum type="arabicPeriod"/>
            </a:pP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Чем они отличаются друг от друга?</a:t>
            </a:r>
          </a:p>
          <a:p>
            <a:pPr marL="514350" indent="-514350">
              <a:buAutoNum type="arabicPeriod"/>
            </a:pPr>
            <a:r>
              <a:rPr lang="ru-RU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Какие части горы и холма вы знаете?</a:t>
            </a:r>
            <a:endParaRPr lang="ru-RU" sz="3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/>
            </a:pP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Как образуются овраги?</a:t>
            </a:r>
          </a:p>
          <a:p>
            <a:pPr marL="514350" indent="-514350">
              <a:buAutoNum type="arabicPeriod"/>
            </a:pP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Как человек борется с их образованием?</a:t>
            </a:r>
          </a:p>
          <a:p>
            <a:pPr marL="514350" indent="-514350">
              <a:buAutoNum type="arabicPeriod"/>
            </a:pP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Какие горы и равнины нашей страны вы можете показать на карте?</a:t>
            </a:r>
          </a:p>
          <a:p>
            <a:pPr marL="514350" indent="-514350">
              <a:buAutoNum type="arabicPeriod"/>
            </a:pP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21914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Повторим!</a:t>
            </a:r>
            <a:endParaRPr lang="ru-RU" sz="3200" dirty="0"/>
          </a:p>
        </p:txBody>
      </p:sp>
      <p:sp>
        <p:nvSpPr>
          <p:cNvPr id="4" name="Rectangle 3"/>
          <p:cNvSpPr/>
          <p:nvPr/>
        </p:nvSpPr>
        <p:spPr>
          <a:xfrm>
            <a:off x="0" y="2895600"/>
            <a:ext cx="89916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 чём эта загадка?</a:t>
            </a:r>
          </a:p>
          <a:p>
            <a:pPr marL="514350" indent="-514350">
              <a:buAutoNum type="arabicPeriod"/>
            </a:pP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Что такое компас?</a:t>
            </a:r>
          </a:p>
          <a:p>
            <a:pPr marL="514350" indent="-514350">
              <a:buAutoNum type="arabicPeriod"/>
            </a:pP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Кто им пользуется на работе?</a:t>
            </a:r>
          </a:p>
          <a:p>
            <a:pPr marL="514350" indent="-514350">
              <a:buAutoNum type="arabicPeriod"/>
            </a:pP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Для чего люди пользуются этим прибором?</a:t>
            </a:r>
          </a:p>
          <a:p>
            <a:pPr marL="514350" indent="-514350">
              <a:buAutoNum type="arabicPeriod"/>
            </a:pP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Как устроен компас?</a:t>
            </a:r>
          </a:p>
          <a:p>
            <a:pPr marL="514350" indent="-514350">
              <a:buAutoNum type="arabicPeriod"/>
            </a:pP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 каким признакам можно ориентироваться в природе?</a:t>
            </a:r>
            <a:endParaRPr lang="ru-RU" sz="3200" dirty="0"/>
          </a:p>
        </p:txBody>
      </p:sp>
      <p:sp>
        <p:nvSpPr>
          <p:cNvPr id="5" name="Rectangle 4"/>
          <p:cNvSpPr/>
          <p:nvPr/>
        </p:nvSpPr>
        <p:spPr>
          <a:xfrm>
            <a:off x="3733800" y="228600"/>
            <a:ext cx="65532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ладонь он ляжет весь.</a:t>
            </a:r>
          </a:p>
          <a:p>
            <a:pPr algn="just"/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 часы – а стрелка есть.</a:t>
            </a:r>
          </a:p>
          <a:p>
            <a:pPr algn="just"/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Он в дороге пригодится – </a:t>
            </a:r>
          </a:p>
          <a:p>
            <a:pPr algn="just"/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 ним нигде не заблудиться.</a:t>
            </a:r>
            <a:endParaRPr lang="ru-RU" sz="3200" dirty="0"/>
          </a:p>
        </p:txBody>
      </p:sp>
      <p:pic>
        <p:nvPicPr>
          <p:cNvPr id="3" name="Picture 2" descr="105512577_large_1380369806_885fd7dc83b0fd611398b8305cdac8e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0" y="-1"/>
            <a:ext cx="5486400" cy="29718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66800" y="2819400"/>
            <a:ext cx="73597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Спасибо за внимание!!!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353821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Сегодня на уроке!</a:t>
            </a:r>
            <a:endParaRPr lang="ru-RU" sz="3200" dirty="0"/>
          </a:p>
        </p:txBody>
      </p:sp>
      <p:sp>
        <p:nvSpPr>
          <p:cNvPr id="3" name="Rectangle 2"/>
          <p:cNvSpPr/>
          <p:nvPr/>
        </p:nvSpPr>
        <p:spPr>
          <a:xfrm>
            <a:off x="0" y="762000"/>
            <a:ext cx="8991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ctr"/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Научимся  </a:t>
            </a:r>
            <a:r>
              <a:rPr lang="ru-RU" sz="32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находить</a:t>
            </a: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и  </a:t>
            </a:r>
            <a:r>
              <a:rPr lang="ru-RU" sz="32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различать</a:t>
            </a: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на карте формы земной поверхности.</a:t>
            </a:r>
            <a:endParaRPr lang="ru-RU" sz="3200" dirty="0"/>
          </a:p>
        </p:txBody>
      </p:sp>
      <p:pic>
        <p:nvPicPr>
          <p:cNvPr id="4" name="Picture 3" descr="russlan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199" y="1828800"/>
            <a:ext cx="6838731" cy="46482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lbru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3400" y="228600"/>
            <a:ext cx="4521200" cy="3219450"/>
          </a:xfrm>
          <a:prstGeom prst="rect">
            <a:avLst/>
          </a:prstGeom>
        </p:spPr>
      </p:pic>
      <p:pic>
        <p:nvPicPr>
          <p:cNvPr id="3" name="Picture 2" descr="post-224319-124198049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3505200"/>
            <a:ext cx="4648200" cy="306200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17459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Сравни!</a:t>
            </a:r>
            <a:endParaRPr lang="ru-RU" sz="3200" dirty="0"/>
          </a:p>
        </p:txBody>
      </p:sp>
      <p:sp>
        <p:nvSpPr>
          <p:cNvPr id="5" name="Rectangle 4"/>
          <p:cNvSpPr/>
          <p:nvPr/>
        </p:nvSpPr>
        <p:spPr>
          <a:xfrm>
            <a:off x="0" y="914400"/>
            <a:ext cx="4419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/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Какие формы поверхности  вы</a:t>
            </a:r>
          </a:p>
          <a:p>
            <a:pPr marL="514350" indent="-514350"/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видите?</a:t>
            </a:r>
            <a:endParaRPr lang="ru-RU" sz="3200" dirty="0"/>
          </a:p>
        </p:txBody>
      </p:sp>
      <p:sp>
        <p:nvSpPr>
          <p:cNvPr id="6" name="Rectangle 5"/>
          <p:cNvSpPr/>
          <p:nvPr/>
        </p:nvSpPr>
        <p:spPr>
          <a:xfrm>
            <a:off x="1447800" y="5943600"/>
            <a:ext cx="221567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равнинная</a:t>
            </a:r>
            <a:endParaRPr lang="ru-RU" sz="3200" dirty="0"/>
          </a:p>
        </p:txBody>
      </p:sp>
      <p:sp>
        <p:nvSpPr>
          <p:cNvPr id="7" name="Rectangle 6"/>
          <p:cNvSpPr/>
          <p:nvPr/>
        </p:nvSpPr>
        <p:spPr>
          <a:xfrm>
            <a:off x="5638800" y="2819400"/>
            <a:ext cx="18481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гористая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  <p:bldP spid="7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_59fd5_9dd18b41_X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800" y="533400"/>
            <a:ext cx="4346116" cy="2819400"/>
          </a:xfrm>
          <a:prstGeom prst="rect">
            <a:avLst/>
          </a:prstGeom>
        </p:spPr>
      </p:pic>
      <p:pic>
        <p:nvPicPr>
          <p:cNvPr id="4" name="Picture 3" descr="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533400"/>
            <a:ext cx="4095750" cy="28194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514600" y="2743200"/>
            <a:ext cx="39010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Что такое равнина?</a:t>
            </a:r>
            <a:endParaRPr lang="ru-RU" sz="3200" dirty="0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96002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Подумай!</a:t>
            </a:r>
            <a:endParaRPr lang="ru-RU" sz="3200" dirty="0"/>
          </a:p>
        </p:txBody>
      </p:sp>
      <p:sp>
        <p:nvSpPr>
          <p:cNvPr id="7" name="Rectangle 6"/>
          <p:cNvSpPr/>
          <p:nvPr/>
        </p:nvSpPr>
        <p:spPr>
          <a:xfrm>
            <a:off x="0" y="4114800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/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3200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Равнина</a:t>
            </a: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– ровный участок земной поверхности, занимающий большую площадь и имеющий небольшие различия по высоте.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8db_6e4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4000"/>
            <a:ext cx="9144000" cy="5334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196002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Подумай!</a:t>
            </a:r>
            <a:endParaRPr lang="ru-RU" sz="3200" dirty="0"/>
          </a:p>
        </p:txBody>
      </p:sp>
      <p:sp>
        <p:nvSpPr>
          <p:cNvPr id="6" name="Rectangle 5"/>
          <p:cNvSpPr/>
          <p:nvPr/>
        </p:nvSpPr>
        <p:spPr>
          <a:xfrm>
            <a:off x="1828800" y="0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/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Каким цветом изображены равнины?</a:t>
            </a:r>
            <a:endParaRPr lang="ru-RU" sz="3200" dirty="0"/>
          </a:p>
        </p:txBody>
      </p:sp>
      <p:sp>
        <p:nvSpPr>
          <p:cNvPr id="7" name="Rectangle 6"/>
          <p:cNvSpPr/>
          <p:nvPr/>
        </p:nvSpPr>
        <p:spPr>
          <a:xfrm>
            <a:off x="0" y="457200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ctr"/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карте равнины изображены зелёным или светло-жёлтым цветом.</a:t>
            </a:r>
            <a:endParaRPr lang="ru-RU" sz="3200" dirty="0"/>
          </a:p>
        </p:txBody>
      </p:sp>
      <p:sp>
        <p:nvSpPr>
          <p:cNvPr id="8" name="Oval 7"/>
          <p:cNvSpPr/>
          <p:nvPr/>
        </p:nvSpPr>
        <p:spPr>
          <a:xfrm>
            <a:off x="2819400" y="3505200"/>
            <a:ext cx="1828800" cy="2133600"/>
          </a:xfrm>
          <a:prstGeom prst="ellipse">
            <a:avLst/>
          </a:prstGeom>
          <a:noFill/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Oval 8"/>
          <p:cNvSpPr/>
          <p:nvPr/>
        </p:nvSpPr>
        <p:spPr>
          <a:xfrm>
            <a:off x="838200" y="2971800"/>
            <a:ext cx="1828800" cy="2133600"/>
          </a:xfrm>
          <a:prstGeom prst="ellipse">
            <a:avLst/>
          </a:prstGeom>
          <a:noFill/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  <p:bldP spid="7" grpId="0" build="allAtOnce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29000" y="0"/>
            <a:ext cx="17780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Равнина</a:t>
            </a:r>
            <a:endParaRPr lang="ru-RU" sz="3200" dirty="0"/>
          </a:p>
        </p:txBody>
      </p:sp>
      <p:cxnSp>
        <p:nvCxnSpPr>
          <p:cNvPr id="4" name="Straight Arrow Connector 3"/>
          <p:cNvCxnSpPr/>
          <p:nvPr/>
        </p:nvCxnSpPr>
        <p:spPr>
          <a:xfrm rot="5400000">
            <a:off x="2705100" y="647700"/>
            <a:ext cx="76200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rot="16200000" flipH="1">
            <a:off x="5067300" y="723900"/>
            <a:ext cx="7620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905000" y="1371600"/>
            <a:ext cx="157203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плоская</a:t>
            </a:r>
            <a:endParaRPr lang="ru-RU" sz="3200" dirty="0"/>
          </a:p>
        </p:txBody>
      </p:sp>
      <p:sp>
        <p:nvSpPr>
          <p:cNvPr id="9" name="Rectangle 8"/>
          <p:cNvSpPr/>
          <p:nvPr/>
        </p:nvSpPr>
        <p:spPr>
          <a:xfrm>
            <a:off x="4800600" y="1371600"/>
            <a:ext cx="2133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холмистая</a:t>
            </a:r>
            <a:endParaRPr lang="ru-RU" sz="3200" dirty="0"/>
          </a:p>
        </p:txBody>
      </p:sp>
      <p:pic>
        <p:nvPicPr>
          <p:cNvPr id="10" name="Picture 9" descr="004_IMG_517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3048000"/>
            <a:ext cx="4381500" cy="3429000"/>
          </a:xfrm>
          <a:prstGeom prst="rect">
            <a:avLst/>
          </a:prstGeom>
        </p:spPr>
      </p:pic>
      <p:pic>
        <p:nvPicPr>
          <p:cNvPr id="11" name="Picture 10" descr="580ac30edade38902191ce4d6539e1c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2590800"/>
            <a:ext cx="4343400" cy="33528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657600" y="2971800"/>
            <a:ext cx="1717137" cy="37702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3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endParaRPr lang="ru-RU" sz="23900" dirty="0"/>
          </a:p>
        </p:txBody>
      </p:sp>
      <p:sp>
        <p:nvSpPr>
          <p:cNvPr id="13" name="Rectangle 12"/>
          <p:cNvSpPr/>
          <p:nvPr/>
        </p:nvSpPr>
        <p:spPr>
          <a:xfrm>
            <a:off x="1066800" y="5334000"/>
            <a:ext cx="2133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холмистая</a:t>
            </a:r>
            <a:endParaRPr lang="ru-RU" sz="3200" b="1" dirty="0"/>
          </a:p>
        </p:txBody>
      </p:sp>
      <p:sp>
        <p:nvSpPr>
          <p:cNvPr id="14" name="Rectangle 13"/>
          <p:cNvSpPr/>
          <p:nvPr/>
        </p:nvSpPr>
        <p:spPr>
          <a:xfrm>
            <a:off x="6096000" y="5867400"/>
            <a:ext cx="16996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плоская</a:t>
            </a:r>
            <a:endParaRPr lang="ru-RU" sz="32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  <p:bldP spid="13" grpId="0" build="allAtOnce"/>
      <p:bldP spid="14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96002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Подумай!</a:t>
            </a:r>
            <a:endParaRPr lang="ru-RU" sz="3200" dirty="0"/>
          </a:p>
        </p:txBody>
      </p:sp>
      <p:sp>
        <p:nvSpPr>
          <p:cNvPr id="3" name="Rectangle 2"/>
          <p:cNvSpPr/>
          <p:nvPr/>
        </p:nvSpPr>
        <p:spPr>
          <a:xfrm>
            <a:off x="-304800" y="838200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/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Что такое холм?</a:t>
            </a:r>
            <a:endParaRPr lang="ru-RU" sz="3200" dirty="0"/>
          </a:p>
        </p:txBody>
      </p:sp>
      <p:pic>
        <p:nvPicPr>
          <p:cNvPr id="5" name="Picture 4" descr="iCAFNGG6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600200"/>
            <a:ext cx="3048000" cy="2286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-228600" y="5288340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/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3200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Холм</a:t>
            </a: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– небольшая выпуклая возвышенность, не превышающая 200 метров над окружающей местностью. </a:t>
            </a:r>
            <a:endParaRPr lang="ru-RU" sz="3200" dirty="0"/>
          </a:p>
        </p:txBody>
      </p:sp>
      <p:sp>
        <p:nvSpPr>
          <p:cNvPr id="7" name="Rectangle 6"/>
          <p:cNvSpPr/>
          <p:nvPr/>
        </p:nvSpPr>
        <p:spPr>
          <a:xfrm>
            <a:off x="3352800" y="228600"/>
            <a:ext cx="60198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/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Я взобрался на холм, оглянулся вокруг –</a:t>
            </a:r>
          </a:p>
          <a:p>
            <a:pPr marL="514350" indent="-514350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этот сумрачный час не узнал я равнины.</a:t>
            </a:r>
          </a:p>
          <a:p>
            <a:pPr marL="514350" indent="-514350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Плыл с болота туман, надвигаясь на луг,</a:t>
            </a:r>
          </a:p>
          <a:p>
            <a:pPr marL="514350" indent="-514350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над ним возвышались деревьев вершины.</a:t>
            </a:r>
          </a:p>
          <a:p>
            <a:pPr marL="514350" indent="-514350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 внизу, вдалеке, у подножья холма,</a:t>
            </a:r>
          </a:p>
          <a:p>
            <a:pPr marL="514350" indent="-514350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Где в овраге ручей извивался, играя,</a:t>
            </a:r>
          </a:p>
          <a:p>
            <a:pPr marL="514350" indent="-514350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Всем уже завладела и правила тьма.</a:t>
            </a:r>
          </a:p>
          <a:p>
            <a:pPr marL="514350" indent="-514350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Я спустился туда, осторожно ступая.</a:t>
            </a:r>
          </a:p>
          <a:p>
            <a:pPr marL="514350" indent="-514350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Свежий запах травы и вечерний туман,</a:t>
            </a:r>
          </a:p>
          <a:p>
            <a:pPr marL="514350" indent="-514350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Засыпающих птиц одинокие всхлипы –</a:t>
            </a:r>
          </a:p>
          <a:p>
            <a:pPr marL="514350" indent="-514350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Ночь для нас сотворила пьянящий дурман.</a:t>
            </a:r>
          </a:p>
          <a:p>
            <a:pPr marL="514350" indent="-514350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Я качнулся и сел под раскидистой липой.</a:t>
            </a:r>
          </a:p>
          <a:p>
            <a:pPr marL="514350" indent="-514350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  <p:bldP spid="7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96002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Подумай!</a:t>
            </a:r>
            <a:endParaRPr lang="ru-RU" sz="3200" dirty="0"/>
          </a:p>
        </p:txBody>
      </p:sp>
      <p:sp>
        <p:nvSpPr>
          <p:cNvPr id="3" name="Rectangle 2"/>
          <p:cNvSpPr/>
          <p:nvPr/>
        </p:nvSpPr>
        <p:spPr>
          <a:xfrm>
            <a:off x="-381000" y="533400"/>
            <a:ext cx="9753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/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Какие части холма были названы в стихотворении?</a:t>
            </a:r>
            <a:endParaRPr lang="ru-RU" sz="3200" dirty="0"/>
          </a:p>
        </p:txBody>
      </p:sp>
      <p:pic>
        <p:nvPicPr>
          <p:cNvPr id="4" name="Picture 3" descr="img16.jpg"/>
          <p:cNvPicPr>
            <a:picLocks noChangeAspect="1"/>
          </p:cNvPicPr>
          <p:nvPr/>
        </p:nvPicPr>
        <p:blipFill>
          <a:blip r:embed="rId2">
            <a:grayscl/>
          </a:blip>
          <a:srcRect t="18072"/>
          <a:stretch>
            <a:fillRect/>
          </a:stretch>
        </p:blipFill>
        <p:spPr>
          <a:xfrm>
            <a:off x="2438400" y="1143000"/>
            <a:ext cx="4191000" cy="256966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3733800"/>
            <a:ext cx="9753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/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3200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Подошва</a:t>
            </a: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– самая низкая часть холма.</a:t>
            </a:r>
          </a:p>
          <a:p>
            <a:pPr marL="514350" indent="-514350"/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3200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Вершина</a:t>
            </a: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– самая высокая часть холма.</a:t>
            </a:r>
          </a:p>
          <a:p>
            <a:pPr marL="514350" indent="-514350"/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3200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Склон</a:t>
            </a: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– часть между подошвой и вершиной.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</TotalTime>
  <Words>466</Words>
  <Application>Microsoft Office PowerPoint</Application>
  <PresentationFormat>Экран (4:3)</PresentationFormat>
  <Paragraphs>91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4" baseType="lpstr">
      <vt:lpstr>Arial</vt:lpstr>
      <vt:lpstr>Calibri</vt:lpstr>
      <vt:lpstr>Times New Roman</vt:lpstr>
      <vt:lpstr>Office Theme</vt:lpstr>
      <vt:lpstr>Формы земной поверхности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Формы земной поверхности</dc:title>
  <dc:creator>HP</dc:creator>
  <cp:lastModifiedBy>Admin</cp:lastModifiedBy>
  <cp:revision>111</cp:revision>
  <dcterms:created xsi:type="dcterms:W3CDTF">2006-08-16T00:00:00Z</dcterms:created>
  <dcterms:modified xsi:type="dcterms:W3CDTF">2017-05-19T15:54:01Z</dcterms:modified>
</cp:coreProperties>
</file>